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77" r:id="rId7"/>
    <p:sldId id="261" r:id="rId8"/>
    <p:sldId id="274" r:id="rId9"/>
    <p:sldId id="272" r:id="rId10"/>
    <p:sldId id="296" r:id="rId11"/>
    <p:sldId id="298" r:id="rId12"/>
    <p:sldId id="299" r:id="rId13"/>
    <p:sldId id="297" r:id="rId14"/>
    <p:sldId id="283" r:id="rId15"/>
    <p:sldId id="284" r:id="rId16"/>
    <p:sldId id="285" r:id="rId17"/>
    <p:sldId id="286" r:id="rId18"/>
    <p:sldId id="287" r:id="rId19"/>
    <p:sldId id="288" r:id="rId20"/>
    <p:sldId id="289" r:id="rId21"/>
    <p:sldId id="290" r:id="rId22"/>
    <p:sldId id="292" r:id="rId23"/>
    <p:sldId id="293" r:id="rId24"/>
    <p:sldId id="294" r:id="rId25"/>
    <p:sldId id="263" r:id="rId26"/>
    <p:sldId id="264" r:id="rId27"/>
    <p:sldId id="29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906" autoAdjust="0"/>
    <p:restoredTop sz="94815" autoAdjust="0"/>
  </p:normalViewPr>
  <p:slideViewPr>
    <p:cSldViewPr>
      <p:cViewPr varScale="1">
        <p:scale>
          <a:sx n="73" d="100"/>
          <a:sy n="73" d="100"/>
        </p:scale>
        <p:origin x="-834" y="-102"/>
      </p:cViewPr>
      <p:guideLst>
        <p:guide orient="horz" pos="2160"/>
        <p:guide pos="2880"/>
      </p:guideLst>
    </p:cSldViewPr>
  </p:slideViewPr>
  <p:outlineViewPr>
    <p:cViewPr>
      <p:scale>
        <a:sx n="33" d="100"/>
        <a:sy n="33" d="100"/>
      </p:scale>
      <p:origin x="228" y="10408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BC0F8-E7B7-4DC2-8FA0-10715DDED067}"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DFF32077-F209-4518-9647-FD25FB54A9E8}">
      <dgm:prSet custT="1"/>
      <dgm:spPr/>
      <dgm:t>
        <a:bodyPr/>
        <a:lstStyle/>
        <a:p>
          <a:pPr algn="ctr" rtl="0"/>
          <a:r>
            <a:rPr lang="es-CO" sz="3000" b="1" dirty="0" smtClean="0">
              <a:latin typeface="Century Gothic" pitchFamily="34" charset="0"/>
            </a:rPr>
            <a:t>ESTUDIO DE COSTOS DE TELEMETRIA</a:t>
          </a:r>
          <a:endParaRPr lang="en-US" sz="3000" dirty="0">
            <a:latin typeface="Century Gothic" pitchFamily="34" charset="0"/>
          </a:endParaRPr>
        </a:p>
      </dgm:t>
    </dgm:pt>
    <dgm:pt modelId="{AAF6EBAF-9AAF-41B7-8CE3-EB09113C2BF9}" type="parTrans" cxnId="{BADDC2F5-2DC7-4AC6-A662-0AABFC765857}">
      <dgm:prSet/>
      <dgm:spPr/>
      <dgm:t>
        <a:bodyPr/>
        <a:lstStyle/>
        <a:p>
          <a:endParaRPr lang="en-US"/>
        </a:p>
      </dgm:t>
    </dgm:pt>
    <dgm:pt modelId="{7BA385A8-17A4-4146-BE47-F0A07093476F}" type="sibTrans" cxnId="{BADDC2F5-2DC7-4AC6-A662-0AABFC765857}">
      <dgm:prSet/>
      <dgm:spPr/>
      <dgm:t>
        <a:bodyPr/>
        <a:lstStyle/>
        <a:p>
          <a:endParaRPr lang="en-US"/>
        </a:p>
      </dgm:t>
    </dgm:pt>
    <dgm:pt modelId="{470F3786-DE52-4731-8836-4C59C8B83399}" type="pres">
      <dgm:prSet presAssocID="{A60BC0F8-E7B7-4DC2-8FA0-10715DDED067}" presName="linear" presStyleCnt="0">
        <dgm:presLayoutVars>
          <dgm:animLvl val="lvl"/>
          <dgm:resizeHandles val="exact"/>
        </dgm:presLayoutVars>
      </dgm:prSet>
      <dgm:spPr/>
      <dgm:t>
        <a:bodyPr/>
        <a:lstStyle/>
        <a:p>
          <a:endParaRPr lang="en-US"/>
        </a:p>
      </dgm:t>
    </dgm:pt>
    <dgm:pt modelId="{78DA6C0A-EC09-4000-9125-A5B432E4CC39}" type="pres">
      <dgm:prSet presAssocID="{DFF32077-F209-4518-9647-FD25FB54A9E8}" presName="parentText" presStyleLbl="node1" presStyleIdx="0" presStyleCnt="1">
        <dgm:presLayoutVars>
          <dgm:chMax val="0"/>
          <dgm:bulletEnabled val="1"/>
        </dgm:presLayoutVars>
      </dgm:prSet>
      <dgm:spPr/>
      <dgm:t>
        <a:bodyPr/>
        <a:lstStyle/>
        <a:p>
          <a:endParaRPr lang="en-US"/>
        </a:p>
      </dgm:t>
    </dgm:pt>
  </dgm:ptLst>
  <dgm:cxnLst>
    <dgm:cxn modelId="{9CCB2E04-4810-41C6-AE6F-C4D49A143731}" type="presOf" srcId="{DFF32077-F209-4518-9647-FD25FB54A9E8}" destId="{78DA6C0A-EC09-4000-9125-A5B432E4CC39}" srcOrd="0" destOrd="0" presId="urn:microsoft.com/office/officeart/2005/8/layout/vList2"/>
    <dgm:cxn modelId="{BADDC2F5-2DC7-4AC6-A662-0AABFC765857}" srcId="{A60BC0F8-E7B7-4DC2-8FA0-10715DDED067}" destId="{DFF32077-F209-4518-9647-FD25FB54A9E8}" srcOrd="0" destOrd="0" parTransId="{AAF6EBAF-9AAF-41B7-8CE3-EB09113C2BF9}" sibTransId="{7BA385A8-17A4-4146-BE47-F0A07093476F}"/>
    <dgm:cxn modelId="{A6A53AB3-EE13-4E60-810E-C5889AB3AE1F}" type="presOf" srcId="{A60BC0F8-E7B7-4DC2-8FA0-10715DDED067}" destId="{470F3786-DE52-4731-8836-4C59C8B83399}" srcOrd="0" destOrd="0" presId="urn:microsoft.com/office/officeart/2005/8/layout/vList2"/>
    <dgm:cxn modelId="{E98DAF5B-BE8D-40E7-91B6-053AFD36E312}" type="presParOf" srcId="{470F3786-DE52-4731-8836-4C59C8B83399}" destId="{78DA6C0A-EC09-4000-9125-A5B432E4CC39}"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229C59-6577-4F10-8C4C-E43A99D0AB37}" type="datetimeFigureOut">
              <a:rPr lang="en-US" smtClean="0"/>
              <a:pPr/>
              <a:t>10/12/2012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6F61E9E-B22A-4F36-ACBF-764A01C01DE5}"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18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29C59-6577-4F10-8C4C-E43A99D0AB37}" type="datetimeFigureOut">
              <a:rPr lang="en-US" smtClean="0"/>
              <a:pPr/>
              <a:t>10/12/2012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61E9E-B22A-4F36-ACBF-764A01C01DE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package" Target="../embeddings/Hoja_de_c_lculo_de_Microsoft_Office_Excel2.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package" Target="../embeddings/Hoja_de_c_lculo_de_Microsoft_Office_Excel3.xls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package" Target="../embeddings/Hoja_de_c_lculo_de_Microsoft_Office_Excel4.xls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1" name="Object 3"/>
          <p:cNvGraphicFramePr>
            <a:graphicFrameLocks noChangeAspect="1"/>
          </p:cNvGraphicFramePr>
          <p:nvPr/>
        </p:nvGraphicFramePr>
        <p:xfrm>
          <a:off x="357158" y="211392"/>
          <a:ext cx="8572560" cy="6500834"/>
        </p:xfrm>
        <a:graphic>
          <a:graphicData uri="http://schemas.openxmlformats.org/presentationml/2006/ole">
            <p:oleObj spid="_x0000_s63491" name="Hoja de cálculo" r:id="rId3" imgW="17306434" imgH="11169492" progId="Excel.Sheet.12">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ChangeAspect="1"/>
          </p:cNvGraphicFramePr>
          <p:nvPr/>
        </p:nvGraphicFramePr>
        <p:xfrm>
          <a:off x="285720" y="1500174"/>
          <a:ext cx="8572560" cy="2928958"/>
        </p:xfrm>
        <a:graphic>
          <a:graphicData uri="http://schemas.openxmlformats.org/presentationml/2006/ole">
            <p:oleObj spid="_x0000_s64514" name="Hoja de cálculo" r:id="rId3" imgW="17306434" imgH="3133389" progId="Excel.Sheet.12">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40" name="Object 4"/>
          <p:cNvGraphicFramePr>
            <a:graphicFrameLocks noChangeAspect="1"/>
          </p:cNvGraphicFramePr>
          <p:nvPr/>
        </p:nvGraphicFramePr>
        <p:xfrm>
          <a:off x="214282" y="1000108"/>
          <a:ext cx="8715436" cy="4857784"/>
        </p:xfrm>
        <a:graphic>
          <a:graphicData uri="http://schemas.openxmlformats.org/presentationml/2006/ole">
            <p:oleObj spid="_x0000_s91140" name="Hoja de cálculo" r:id="rId3" imgW="17306434" imgH="3118273" progId="Excel.Sheet.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nvGraphicFramePr>
        <p:xfrm>
          <a:off x="428596" y="428604"/>
          <a:ext cx="8286808" cy="6215106"/>
        </p:xfrm>
        <a:graphic>
          <a:graphicData uri="http://schemas.openxmlformats.org/presentationml/2006/ole">
            <p:oleObj spid="_x0000_s65538" name="Hoja de cálculo" r:id="rId3" imgW="11484952" imgH="10448589" progId="Excel.Sheet.12">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285752"/>
          </a:xfrm>
        </p:spPr>
        <p:txBody>
          <a:bodyPr>
            <a:normAutofit fontScale="90000"/>
          </a:bodyPr>
          <a:lstStyle/>
          <a:p>
            <a:r>
              <a:rPr lang="es-CO" dirty="0" smtClean="0"/>
              <a:t>PANEL SOLAR</a:t>
            </a:r>
            <a:br>
              <a:rPr lang="es-CO" dirty="0" smtClean="0"/>
            </a:br>
            <a:endParaRPr lang="es-CO" dirty="0"/>
          </a:p>
        </p:txBody>
      </p:sp>
      <p:pic>
        <p:nvPicPr>
          <p:cNvPr id="31746" name="Picture 2" descr="C:\Documents and Settings\USUARIO\Mis documentos\Solar_Panlels.jpg"/>
          <p:cNvPicPr>
            <a:picLocks noChangeAspect="1" noChangeArrowheads="1"/>
          </p:cNvPicPr>
          <p:nvPr/>
        </p:nvPicPr>
        <p:blipFill>
          <a:blip r:embed="rId2"/>
          <a:srcRect/>
          <a:stretch>
            <a:fillRect/>
          </a:stretch>
        </p:blipFill>
        <p:spPr bwMode="auto">
          <a:xfrm>
            <a:off x="2343150" y="819150"/>
            <a:ext cx="4457700" cy="52197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Reguladores de carga</a:t>
            </a:r>
            <a:endParaRPr lang="es-CO" dirty="0"/>
          </a:p>
        </p:txBody>
      </p:sp>
      <p:pic>
        <p:nvPicPr>
          <p:cNvPr id="32770" name="Picture 2" descr="C:\Documents and Settings\USUARIO\Mis documentos\regulador-de-carga-consumo-para-panel-solar-18-programas_MLC-O-2757820785_062012.jpg"/>
          <p:cNvPicPr>
            <a:picLocks noChangeAspect="1" noChangeArrowheads="1"/>
          </p:cNvPicPr>
          <p:nvPr/>
        </p:nvPicPr>
        <p:blipFill>
          <a:blip r:embed="rId2"/>
          <a:srcRect/>
          <a:stretch>
            <a:fillRect/>
          </a:stretch>
        </p:blipFill>
        <p:spPr bwMode="auto">
          <a:xfrm>
            <a:off x="5214942" y="1428736"/>
            <a:ext cx="3571900" cy="2000264"/>
          </a:xfrm>
          <a:prstGeom prst="rect">
            <a:avLst/>
          </a:prstGeom>
          <a:noFill/>
        </p:spPr>
      </p:pic>
      <p:pic>
        <p:nvPicPr>
          <p:cNvPr id="32771" name="Picture 3" descr="C:\Documents and Settings\USUARIO\Mis documentos\l-1184549714-02.jpg"/>
          <p:cNvPicPr>
            <a:picLocks noChangeAspect="1" noChangeArrowheads="1"/>
          </p:cNvPicPr>
          <p:nvPr/>
        </p:nvPicPr>
        <p:blipFill>
          <a:blip r:embed="rId3"/>
          <a:srcRect/>
          <a:stretch>
            <a:fillRect/>
          </a:stretch>
        </p:blipFill>
        <p:spPr bwMode="auto">
          <a:xfrm>
            <a:off x="857224" y="3714752"/>
            <a:ext cx="5214974" cy="2714644"/>
          </a:xfrm>
          <a:prstGeom prst="rect">
            <a:avLst/>
          </a:prstGeom>
          <a:noFill/>
        </p:spPr>
      </p:pic>
      <p:pic>
        <p:nvPicPr>
          <p:cNvPr id="32772" name="Picture 4" descr="C:\Documents and Settings\USUARIO\Mis documentos\regulador-de-carga-54782-2842211(1).jpg"/>
          <p:cNvPicPr>
            <a:picLocks noChangeAspect="1" noChangeArrowheads="1"/>
          </p:cNvPicPr>
          <p:nvPr/>
        </p:nvPicPr>
        <p:blipFill>
          <a:blip r:embed="rId4"/>
          <a:srcRect/>
          <a:stretch>
            <a:fillRect/>
          </a:stretch>
        </p:blipFill>
        <p:spPr bwMode="auto">
          <a:xfrm>
            <a:off x="214282" y="1928802"/>
            <a:ext cx="2280301" cy="13204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BATERIAS</a:t>
            </a:r>
            <a:endParaRPr lang="es-CO" dirty="0"/>
          </a:p>
        </p:txBody>
      </p:sp>
      <p:pic>
        <p:nvPicPr>
          <p:cNvPr id="33794" name="Picture 2" descr="C:\Documents and Settings\USUARIO\Mis documentos\bateria-agm.jpg"/>
          <p:cNvPicPr>
            <a:picLocks noChangeAspect="1" noChangeArrowheads="1"/>
          </p:cNvPicPr>
          <p:nvPr/>
        </p:nvPicPr>
        <p:blipFill>
          <a:blip r:embed="rId2"/>
          <a:srcRect/>
          <a:stretch>
            <a:fillRect/>
          </a:stretch>
        </p:blipFill>
        <p:spPr bwMode="auto">
          <a:xfrm>
            <a:off x="4500562" y="2643182"/>
            <a:ext cx="3786214" cy="3643318"/>
          </a:xfrm>
          <a:prstGeom prst="rect">
            <a:avLst/>
          </a:prstGeom>
          <a:noFill/>
        </p:spPr>
      </p:pic>
      <p:pic>
        <p:nvPicPr>
          <p:cNvPr id="33795" name="Picture 3" descr="C:\Documents and Settings\USUARIO\Mis documentos\img.jpg"/>
          <p:cNvPicPr>
            <a:picLocks noChangeAspect="1" noChangeArrowheads="1"/>
          </p:cNvPicPr>
          <p:nvPr/>
        </p:nvPicPr>
        <p:blipFill>
          <a:blip r:embed="rId3"/>
          <a:srcRect/>
          <a:stretch>
            <a:fillRect/>
          </a:stretch>
        </p:blipFill>
        <p:spPr bwMode="auto">
          <a:xfrm>
            <a:off x="3000365" y="2238375"/>
            <a:ext cx="1928826" cy="1547815"/>
          </a:xfrm>
          <a:prstGeom prst="rect">
            <a:avLst/>
          </a:prstGeom>
          <a:noFill/>
        </p:spPr>
      </p:pic>
      <p:pic>
        <p:nvPicPr>
          <p:cNvPr id="33796" name="Picture 4" descr="C:\Documents and Settings\USUARIO\Mis documentos\68-257-thickbox.jpg"/>
          <p:cNvPicPr>
            <a:picLocks noChangeAspect="1" noChangeArrowheads="1"/>
          </p:cNvPicPr>
          <p:nvPr/>
        </p:nvPicPr>
        <p:blipFill>
          <a:blip r:embed="rId4"/>
          <a:srcRect/>
          <a:stretch>
            <a:fillRect/>
          </a:stretch>
        </p:blipFill>
        <p:spPr bwMode="auto">
          <a:xfrm>
            <a:off x="642910" y="1071546"/>
            <a:ext cx="2143140" cy="207170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868346"/>
          </a:xfrm>
        </p:spPr>
        <p:txBody>
          <a:bodyPr>
            <a:normAutofit/>
          </a:bodyPr>
          <a:lstStyle/>
          <a:p>
            <a:r>
              <a:rPr lang="es-CO" sz="2400" dirty="0" smtClean="0"/>
              <a:t>CARACTERÍSTICAS BATERIA</a:t>
            </a:r>
            <a:endParaRPr lang="es-CO" sz="2400" dirty="0"/>
          </a:p>
        </p:txBody>
      </p:sp>
      <p:graphicFrame>
        <p:nvGraphicFramePr>
          <p:cNvPr id="34818" name="Object 2"/>
          <p:cNvGraphicFramePr>
            <a:graphicFrameLocks noChangeAspect="1"/>
          </p:cNvGraphicFramePr>
          <p:nvPr/>
        </p:nvGraphicFramePr>
        <p:xfrm>
          <a:off x="1571604" y="1142984"/>
          <a:ext cx="6215106" cy="4929222"/>
        </p:xfrm>
        <a:graphic>
          <a:graphicData uri="http://schemas.openxmlformats.org/presentationml/2006/ole">
            <p:oleObj spid="_x0000_s34818" name="Acrobat Document" r:id="rId3" imgW="5508000" imgH="7128000" progId="AcroExch.Document.7">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000132"/>
          </a:xfrm>
        </p:spPr>
        <p:txBody>
          <a:bodyPr>
            <a:normAutofit/>
          </a:bodyPr>
          <a:lstStyle/>
          <a:p>
            <a:r>
              <a:rPr lang="es-CO" sz="2800" dirty="0" smtClean="0"/>
              <a:t>ANTENA OMNIDIRECCIONAL</a:t>
            </a:r>
            <a:endParaRPr lang="es-CO" sz="2800" dirty="0"/>
          </a:p>
        </p:txBody>
      </p:sp>
      <p:pic>
        <p:nvPicPr>
          <p:cNvPr id="35842" name="Picture 2" descr="C:\Documents and Settings\USUARIO\Mis documentos\antena omnidireccional_10.JPG"/>
          <p:cNvPicPr>
            <a:picLocks noChangeAspect="1" noChangeArrowheads="1"/>
          </p:cNvPicPr>
          <p:nvPr/>
        </p:nvPicPr>
        <p:blipFill>
          <a:blip r:embed="rId2"/>
          <a:srcRect/>
          <a:stretch>
            <a:fillRect/>
          </a:stretch>
        </p:blipFill>
        <p:spPr bwMode="auto">
          <a:xfrm>
            <a:off x="2667000" y="1524000"/>
            <a:ext cx="3810000" cy="3810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rmAutofit/>
          </a:bodyPr>
          <a:lstStyle/>
          <a:p>
            <a:r>
              <a:rPr lang="es-CO" sz="2400" dirty="0" smtClean="0"/>
              <a:t>ANTENA YAGUI</a:t>
            </a:r>
            <a:br>
              <a:rPr lang="es-CO" sz="2400" dirty="0" smtClean="0"/>
            </a:br>
            <a:endParaRPr lang="es-CO" sz="2400" dirty="0"/>
          </a:p>
        </p:txBody>
      </p:sp>
      <p:pic>
        <p:nvPicPr>
          <p:cNvPr id="36866" name="Picture 2" descr="C:\Documents and Settings\USUARIO\Mis documentos\antena-yagi.jpg"/>
          <p:cNvPicPr>
            <a:picLocks noChangeAspect="1" noChangeArrowheads="1"/>
          </p:cNvPicPr>
          <p:nvPr/>
        </p:nvPicPr>
        <p:blipFill>
          <a:blip r:embed="rId2"/>
          <a:srcRect/>
          <a:stretch>
            <a:fillRect/>
          </a:stretch>
        </p:blipFill>
        <p:spPr bwMode="auto">
          <a:xfrm>
            <a:off x="2190750" y="1833563"/>
            <a:ext cx="4762500" cy="31908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CO" sz="3000" b="1" dirty="0" smtClean="0">
                <a:latin typeface="Century Gothic" pitchFamily="34" charset="0"/>
              </a:rPr>
              <a:t>OBJETIVO</a:t>
            </a:r>
            <a:endParaRPr lang="en-US" sz="3000" dirty="0">
              <a:latin typeface="Century Gothic" pitchFamily="34" charset="0"/>
            </a:endParaRPr>
          </a:p>
        </p:txBody>
      </p:sp>
      <p:sp>
        <p:nvSpPr>
          <p:cNvPr id="3" name="2 Marcador de contenido"/>
          <p:cNvSpPr>
            <a:spLocks noGrp="1"/>
          </p:cNvSpPr>
          <p:nvPr>
            <p:ph idx="1"/>
          </p:nvPr>
        </p:nvSpPr>
        <p:spPr/>
        <p:txBody>
          <a:bodyPr>
            <a:normAutofit/>
          </a:bodyPr>
          <a:lstStyle/>
          <a:p>
            <a:pPr algn="just"/>
            <a:r>
              <a:rPr lang="es-CO" sz="2000" dirty="0">
                <a:latin typeface="Century Gothic" pitchFamily="34" charset="0"/>
              </a:rPr>
              <a:t>Determinar los costos de suministro e instalación, así como los gastos de Administración, Operación y Mantenimiento (gastos de AOM) típicos de Terminales Remotas y los equipos de comunicación requeridos para la transmisión de datos de Sistemas de medición de gas natural (Ver Anexo) para Estaciones de GNV y Grandes Consumidores</a:t>
            </a:r>
            <a:r>
              <a:rPr lang="es-CO" sz="2000" dirty="0" smtClean="0">
                <a:latin typeface="Century Gothic" pitchFamily="34" charset="0"/>
              </a:rPr>
              <a:t>.</a:t>
            </a:r>
          </a:p>
          <a:p>
            <a:pPr algn="just"/>
            <a:r>
              <a:rPr lang="es-ES" sz="2000" dirty="0" smtClean="0">
                <a:latin typeface="Century Gothic" pitchFamily="34" charset="0"/>
              </a:rPr>
              <a:t>Determinar el costo adicional para que técnicamente la tele medida del sector eléctrico pueda ser utilizada por el sector gas.</a:t>
            </a:r>
            <a:endParaRPr lang="en-US" sz="2000" dirty="0">
              <a:latin typeface="Century Gothic" pitchFamily="34" charset="0"/>
            </a:endParaRPr>
          </a:p>
          <a:p>
            <a:pPr algn="just"/>
            <a:endParaRPr lang="en-US" sz="2000" dirty="0">
              <a:latin typeface="Century Gothi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smtClean="0"/>
              <a:t>ANTENA CPE - OMNI</a:t>
            </a:r>
            <a:endParaRPr lang="es-CO" sz="2800" dirty="0"/>
          </a:p>
        </p:txBody>
      </p:sp>
      <p:pic>
        <p:nvPicPr>
          <p:cNvPr id="37890" name="Picture 2" descr="C:\Documents and Settings\USUARIO\Mis documentos\cpe-omni.jpg"/>
          <p:cNvPicPr>
            <a:picLocks noChangeAspect="1" noChangeArrowheads="1"/>
          </p:cNvPicPr>
          <p:nvPr/>
        </p:nvPicPr>
        <p:blipFill>
          <a:blip r:embed="rId2"/>
          <a:srcRect/>
          <a:stretch>
            <a:fillRect/>
          </a:stretch>
        </p:blipFill>
        <p:spPr bwMode="auto">
          <a:xfrm>
            <a:off x="2995613" y="1266825"/>
            <a:ext cx="3152775" cy="43243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1143000"/>
          </a:xfrm>
        </p:spPr>
        <p:txBody>
          <a:bodyPr>
            <a:normAutofit/>
          </a:bodyPr>
          <a:lstStyle/>
          <a:p>
            <a:r>
              <a:rPr lang="es-CO" sz="2400" dirty="0" smtClean="0"/>
              <a:t>ANTENA YAGUI WIFI</a:t>
            </a:r>
            <a:endParaRPr lang="es-CO" sz="2400" dirty="0"/>
          </a:p>
        </p:txBody>
      </p:sp>
      <p:pic>
        <p:nvPicPr>
          <p:cNvPr id="38914" name="Picture 2" descr="C:\Documents and Settings\USUARIO\Mis documentos\yagui wifi 2_4.jpg"/>
          <p:cNvPicPr>
            <a:picLocks noChangeAspect="1" noChangeArrowheads="1"/>
          </p:cNvPicPr>
          <p:nvPr/>
        </p:nvPicPr>
        <p:blipFill>
          <a:blip r:embed="rId2"/>
          <a:srcRect/>
          <a:stretch>
            <a:fillRect/>
          </a:stretch>
        </p:blipFill>
        <p:spPr bwMode="auto">
          <a:xfrm>
            <a:off x="1870812" y="1714489"/>
            <a:ext cx="4987203" cy="350046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smtClean="0"/>
              <a:t>TELEMETRIA</a:t>
            </a:r>
            <a:endParaRPr lang="es-CO" sz="2800" dirty="0"/>
          </a:p>
        </p:txBody>
      </p:sp>
      <p:pic>
        <p:nvPicPr>
          <p:cNvPr id="39938" name="Picture 2" descr="C:\Documents and Settings\USUARIO\Mis documentos\telemetria.jpg"/>
          <p:cNvPicPr>
            <a:picLocks noChangeAspect="1" noChangeArrowheads="1"/>
          </p:cNvPicPr>
          <p:nvPr/>
        </p:nvPicPr>
        <p:blipFill>
          <a:blip r:embed="rId2"/>
          <a:srcRect/>
          <a:stretch>
            <a:fillRect/>
          </a:stretch>
        </p:blipFill>
        <p:spPr bwMode="auto">
          <a:xfrm>
            <a:off x="2652713" y="1885956"/>
            <a:ext cx="3838575" cy="42576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smtClean="0"/>
              <a:t>TELEMETRIA INDUSTRIAL</a:t>
            </a:r>
            <a:endParaRPr lang="es-CO" sz="2800" dirty="0"/>
          </a:p>
        </p:txBody>
      </p:sp>
      <p:pic>
        <p:nvPicPr>
          <p:cNvPr id="40962" name="Picture 2" descr="C:\Documents and Settings\USUARIO\Mis documentos\Telemetro_de_Gas_Natural.jpg"/>
          <p:cNvPicPr>
            <a:picLocks noChangeAspect="1" noChangeArrowheads="1"/>
          </p:cNvPicPr>
          <p:nvPr/>
        </p:nvPicPr>
        <p:blipFill>
          <a:blip r:embed="rId2"/>
          <a:srcRect/>
          <a:stretch>
            <a:fillRect/>
          </a:stretch>
        </p:blipFill>
        <p:spPr bwMode="auto">
          <a:xfrm>
            <a:off x="2143108" y="1785926"/>
            <a:ext cx="4786346" cy="350046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TELEMETRIA Y SUS COMPONENTES</a:t>
            </a:r>
            <a:endParaRPr lang="es-CO" dirty="0"/>
          </a:p>
        </p:txBody>
      </p:sp>
      <p:pic>
        <p:nvPicPr>
          <p:cNvPr id="41986" name="Picture 2" descr="C:\Documents and Settings\USUARIO\Mis documentos\telemetria1.JPG"/>
          <p:cNvPicPr>
            <a:picLocks noChangeAspect="1" noChangeArrowheads="1"/>
          </p:cNvPicPr>
          <p:nvPr/>
        </p:nvPicPr>
        <p:blipFill>
          <a:blip r:embed="rId2"/>
          <a:srcRect/>
          <a:stretch>
            <a:fillRect/>
          </a:stretch>
        </p:blipFill>
        <p:spPr bwMode="auto">
          <a:xfrm>
            <a:off x="1571604" y="1843088"/>
            <a:ext cx="5643601" cy="394336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3000" dirty="0" smtClean="0">
                <a:latin typeface="Century Gothic" pitchFamily="34" charset="0"/>
              </a:rPr>
              <a:t>Unidad Terminal remota</a:t>
            </a:r>
            <a:endParaRPr lang="en-US" sz="3000" dirty="0"/>
          </a:p>
        </p:txBody>
      </p:sp>
      <p:pic>
        <p:nvPicPr>
          <p:cNvPr id="6146" name="Picture 2" descr="http://reflow.scribd.com/3wstk36o8wmzwl5/images/image-3.jpg"/>
          <p:cNvPicPr>
            <a:picLocks noChangeAspect="1" noChangeArrowheads="1"/>
          </p:cNvPicPr>
          <p:nvPr/>
        </p:nvPicPr>
        <p:blipFill>
          <a:blip r:embed="rId2"/>
          <a:srcRect/>
          <a:stretch>
            <a:fillRect/>
          </a:stretch>
        </p:blipFill>
        <p:spPr bwMode="auto">
          <a:xfrm>
            <a:off x="357158" y="1571612"/>
            <a:ext cx="4429156" cy="4500594"/>
          </a:xfrm>
          <a:prstGeom prst="rect">
            <a:avLst/>
          </a:prstGeom>
          <a:ln>
            <a:noFill/>
          </a:ln>
          <a:effectLst>
            <a:outerShdw blurRad="292100" dist="139700" dir="2700000" algn="tl" rotWithShape="0">
              <a:srgbClr val="333333">
                <a:alpha val="65000"/>
              </a:srgbClr>
            </a:outerShdw>
          </a:effectLst>
        </p:spPr>
      </p:pic>
      <p:pic>
        <p:nvPicPr>
          <p:cNvPr id="6148" name="Picture 4" descr="http://2.bp.blogspot.com/_FmTI8K-I3Rg/Spxp00yU5BI/AAAAAAAAAEY/x17_0cKDC8I/s320/TERMINAL+REMOTA.jpg"/>
          <p:cNvPicPr>
            <a:picLocks noChangeAspect="1" noChangeArrowheads="1"/>
          </p:cNvPicPr>
          <p:nvPr/>
        </p:nvPicPr>
        <p:blipFill>
          <a:blip r:embed="rId3"/>
          <a:srcRect/>
          <a:stretch>
            <a:fillRect/>
          </a:stretch>
        </p:blipFill>
        <p:spPr bwMode="auto">
          <a:xfrm>
            <a:off x="5572132" y="1214422"/>
            <a:ext cx="3192181" cy="37147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CO" sz="3000" dirty="0" smtClean="0">
                <a:latin typeface="Century Gothic" pitchFamily="34" charset="0"/>
              </a:rPr>
              <a:t>El Medio de Transmisión – sistema de comunicación</a:t>
            </a:r>
            <a:endParaRPr lang="en-US" sz="3000" dirty="0"/>
          </a:p>
        </p:txBody>
      </p:sp>
      <p:pic>
        <p:nvPicPr>
          <p:cNvPr id="5122" name="Picture 2" descr="http://4.bp.blogspot.com/-BAj71XOQCoc/TokEQpVc5dI/AAAAAAAAAB4/ejpb6AT6XfE/s320/3.jpg"/>
          <p:cNvPicPr>
            <a:picLocks noChangeAspect="1" noChangeArrowheads="1"/>
          </p:cNvPicPr>
          <p:nvPr/>
        </p:nvPicPr>
        <p:blipFill>
          <a:blip r:embed="rId2"/>
          <a:srcRect/>
          <a:stretch>
            <a:fillRect/>
          </a:stretch>
        </p:blipFill>
        <p:spPr bwMode="auto">
          <a:xfrm>
            <a:off x="428596" y="1684331"/>
            <a:ext cx="3786214" cy="4530751"/>
          </a:xfrm>
          <a:prstGeom prst="rect">
            <a:avLst/>
          </a:prstGeom>
          <a:ln>
            <a:noFill/>
          </a:ln>
          <a:effectLst>
            <a:outerShdw blurRad="292100" dist="139700" dir="2700000" algn="tl" rotWithShape="0">
              <a:srgbClr val="333333">
                <a:alpha val="65000"/>
              </a:srgbClr>
            </a:outerShdw>
          </a:effectLst>
        </p:spPr>
      </p:pic>
      <p:pic>
        <p:nvPicPr>
          <p:cNvPr id="3" name="Picture 2" descr="http://1.bp.blogspot.com/_q2QZVyb8mkE/TLRLoTAfOeI/AAAAAAAAAB8/UyGeY8So4kk/s1600/redes.jpg"/>
          <p:cNvPicPr>
            <a:picLocks noChangeAspect="1" noChangeArrowheads="1"/>
          </p:cNvPicPr>
          <p:nvPr/>
        </p:nvPicPr>
        <p:blipFill>
          <a:blip r:embed="rId3"/>
          <a:srcRect/>
          <a:stretch>
            <a:fillRect/>
          </a:stretch>
        </p:blipFill>
        <p:spPr bwMode="auto">
          <a:xfrm>
            <a:off x="5072066" y="1500174"/>
            <a:ext cx="3487731" cy="490431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normAutofit fontScale="90000"/>
          </a:bodyPr>
          <a:lstStyle/>
          <a:p>
            <a:r>
              <a:rPr lang="es-CO" sz="3200" dirty="0" smtClean="0"/>
              <a:t>RECOMENDACIONES</a:t>
            </a:r>
            <a:endParaRPr lang="es-CO" sz="3200" dirty="0"/>
          </a:p>
        </p:txBody>
      </p:sp>
      <p:sp>
        <p:nvSpPr>
          <p:cNvPr id="3" name="2 Marcador de contenido"/>
          <p:cNvSpPr>
            <a:spLocks noGrp="1"/>
          </p:cNvSpPr>
          <p:nvPr>
            <p:ph idx="1"/>
          </p:nvPr>
        </p:nvSpPr>
        <p:spPr>
          <a:xfrm>
            <a:off x="457200" y="785794"/>
            <a:ext cx="8229600" cy="5340369"/>
          </a:xfrm>
        </p:spPr>
        <p:txBody>
          <a:bodyPr>
            <a:normAutofit lnSpcReduction="10000"/>
          </a:bodyPr>
          <a:lstStyle/>
          <a:p>
            <a:r>
              <a:rPr lang="es-CO" sz="2000" dirty="0" smtClean="0"/>
              <a:t>Para los equipos tales como reguladores , baterías, paneles y antenas, cualquier marca se puede usar. Lo importante es la escogencia de un proveedor que preste garantía , servicio post venta y representación de los equipos con un buen  mantenimiento.</a:t>
            </a:r>
          </a:p>
          <a:p>
            <a:r>
              <a:rPr lang="es-CO" sz="2000" dirty="0" smtClean="0"/>
              <a:t>Para el sistema de transmisión de datos se recomienda usar tecnología celular 3G o 4G, dependiendo de  la plataforma que se esté aplicando como ultima tecnología de los operadores.</a:t>
            </a:r>
          </a:p>
          <a:p>
            <a:r>
              <a:rPr lang="es-CO" sz="2000" dirty="0" smtClean="0"/>
              <a:t>Aunque no se presentan valores en los planes de transmisión (celular). Estos precios varían de acuerdo a la negociación con el operador y de acuerdo a si es servicio exclusivo para la telemetría (ya existe).</a:t>
            </a:r>
          </a:p>
          <a:p>
            <a:r>
              <a:rPr lang="es-CO" sz="2000" dirty="0" smtClean="0"/>
              <a:t>En la parte de compartir la telemetría del sector eléctrico con la telemetría de  gas, técnicamente se puede realizar, lo que hace falta es el impulso , motivación, compromiso entre las partes, para buscar alternativas, pruebas , desarrollo y ejecución del proyecto.</a:t>
            </a:r>
          </a:p>
          <a:p>
            <a:r>
              <a:rPr lang="es-CO" sz="2000" dirty="0" smtClean="0"/>
              <a:t>Es importante el desarrollo  y la implementación de la telemetría, como un servicio que favorece al cliente final, para determinar información confiable que ayude al sistema de gestión energética, balances y ahorro del mismo.</a:t>
            </a:r>
          </a:p>
          <a:p>
            <a:endParaRPr lang="es-CO"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CO" sz="3000" b="1" dirty="0" smtClean="0">
                <a:latin typeface="Century Gothic" pitchFamily="34" charset="0"/>
              </a:rPr>
              <a:t>ANTECEDENTES</a:t>
            </a:r>
            <a:endParaRPr lang="en-US" sz="3000" dirty="0">
              <a:latin typeface="Century Gothic" pitchFamily="34" charset="0"/>
            </a:endParaRPr>
          </a:p>
        </p:txBody>
      </p:sp>
      <p:sp>
        <p:nvSpPr>
          <p:cNvPr id="3" name="2 Marcador de contenido"/>
          <p:cNvSpPr>
            <a:spLocks noGrp="1"/>
          </p:cNvSpPr>
          <p:nvPr>
            <p:ph idx="1"/>
          </p:nvPr>
        </p:nvSpPr>
        <p:spPr>
          <a:xfrm>
            <a:off x="457200" y="1357298"/>
            <a:ext cx="8229600" cy="4929222"/>
          </a:xfrm>
        </p:spPr>
        <p:txBody>
          <a:bodyPr>
            <a:noAutofit/>
          </a:bodyPr>
          <a:lstStyle/>
          <a:p>
            <a:pPr>
              <a:buNone/>
            </a:pPr>
            <a:r>
              <a:rPr lang="es-CO" sz="1800" dirty="0" smtClean="0">
                <a:latin typeface="Century Gothic" pitchFamily="34" charset="0"/>
              </a:rPr>
              <a:t>	El </a:t>
            </a:r>
            <a:r>
              <a:rPr lang="es-CO" sz="1800" dirty="0">
                <a:latin typeface="Century Gothic" pitchFamily="34" charset="0"/>
              </a:rPr>
              <a:t>Consejo Nacional de Operación de Gas Natural ha considerado que la Telemetría para Grandes Consumidores conectados a Sistemas de Distribución y de Transporte, Puntos de Entrada de campos de producción y Puntos de Transferencia entre Sistemas de Transporte es una práctica indispensable para alcanzar los siguientes objetivos:</a:t>
            </a:r>
            <a:endParaRPr lang="en-US" sz="1800" dirty="0">
              <a:latin typeface="Century Gothic" pitchFamily="34" charset="0"/>
            </a:endParaRPr>
          </a:p>
          <a:p>
            <a:pPr lvl="0"/>
            <a:r>
              <a:rPr lang="es-CO" sz="1800" dirty="0">
                <a:latin typeface="Century Gothic" pitchFamily="34" charset="0"/>
              </a:rPr>
              <a:t>Monitorear el comportamiento de la demanda en tiempo real, identificando desbalances y situaciones de riesgo operacional.</a:t>
            </a:r>
            <a:endParaRPr lang="en-US" sz="1800" dirty="0">
              <a:latin typeface="Century Gothic" pitchFamily="34" charset="0"/>
            </a:endParaRPr>
          </a:p>
          <a:p>
            <a:pPr lvl="0"/>
            <a:r>
              <a:rPr lang="es-CO" sz="1800" dirty="0">
                <a:latin typeface="Century Gothic" pitchFamily="34" charset="0"/>
              </a:rPr>
              <a:t>Efectuar balances diarios de gas.</a:t>
            </a:r>
            <a:endParaRPr lang="en-US" sz="1800" dirty="0">
              <a:latin typeface="Century Gothic" pitchFamily="34" charset="0"/>
            </a:endParaRPr>
          </a:p>
          <a:p>
            <a:pPr lvl="0"/>
            <a:r>
              <a:rPr lang="es-CO" sz="1800" dirty="0">
                <a:latin typeface="Century Gothic" pitchFamily="34" charset="0"/>
              </a:rPr>
              <a:t>Mejorar la confiabilidad de la operación del sistema y la continuidad del servicio.</a:t>
            </a:r>
            <a:endParaRPr lang="en-US" sz="1800" dirty="0">
              <a:latin typeface="Century Gothic" pitchFamily="34" charset="0"/>
            </a:endParaRPr>
          </a:p>
          <a:p>
            <a:pPr lvl="0"/>
            <a:r>
              <a:rPr lang="es-CO" sz="1800" dirty="0">
                <a:latin typeface="Century Gothic" pitchFamily="34" charset="0"/>
              </a:rPr>
              <a:t>Supervisar la asignación de gas en situaciones de emergencia o en situaciones de Racionamiento Programado.</a:t>
            </a:r>
            <a:endParaRPr lang="en-US" sz="1800" dirty="0">
              <a:latin typeface="Century Gothic" pitchFamily="34" charset="0"/>
            </a:endParaRPr>
          </a:p>
          <a:p>
            <a:pPr lvl="0"/>
            <a:r>
              <a:rPr lang="es-CO" sz="1800" dirty="0">
                <a:latin typeface="Century Gothic" pitchFamily="34" charset="0"/>
              </a:rPr>
              <a:t>Facilitar la operación de mercados de corto plazo.</a:t>
            </a:r>
            <a:endParaRPr lang="en-US" sz="1800" dirty="0">
              <a:latin typeface="Century Gothic" pitchFamily="34" charset="0"/>
            </a:endParaRPr>
          </a:p>
          <a:p>
            <a:r>
              <a:rPr lang="es-CO" sz="1800" dirty="0">
                <a:latin typeface="Century Gothic" pitchFamily="34" charset="0"/>
              </a:rPr>
              <a:t>Usuarios No Regulados, Usuarios con consumos promedios mayores a 100.000 </a:t>
            </a:r>
            <a:r>
              <a:rPr lang="es-CO" sz="1800" dirty="0" err="1">
                <a:latin typeface="Century Gothic" pitchFamily="34" charset="0"/>
              </a:rPr>
              <a:t>pcd</a:t>
            </a:r>
            <a:r>
              <a:rPr lang="es-CO" sz="1800" dirty="0">
                <a:latin typeface="Century Gothic" pitchFamily="34" charset="0"/>
              </a:rPr>
              <a:t>, Comercializadores y Distribuidores- Comercializadores</a:t>
            </a:r>
            <a:r>
              <a:rPr lang="es-CO" sz="1800" dirty="0" smtClean="0">
                <a:latin typeface="Century Gothic" pitchFamily="34" charset="0"/>
              </a:rPr>
              <a:t>.</a:t>
            </a:r>
            <a:endParaRPr lang="en-US" sz="1800" dirty="0">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a:buNone/>
            </a:pPr>
            <a:r>
              <a:rPr lang="es-CO" sz="2000" dirty="0" smtClean="0">
                <a:latin typeface="Century Gothic" pitchFamily="34" charset="0"/>
              </a:rPr>
              <a:t>	La </a:t>
            </a:r>
            <a:r>
              <a:rPr lang="es-CO" sz="2000" dirty="0">
                <a:latin typeface="Century Gothic" pitchFamily="34" charset="0"/>
              </a:rPr>
              <a:t>carencia de Equipos de </a:t>
            </a:r>
            <a:r>
              <a:rPr lang="es-CO" sz="2000" dirty="0" err="1">
                <a:latin typeface="Century Gothic" pitchFamily="34" charset="0"/>
              </a:rPr>
              <a:t>Telemedición</a:t>
            </a:r>
            <a:r>
              <a:rPr lang="es-CO" sz="2000" dirty="0">
                <a:latin typeface="Century Gothic" pitchFamily="34" charset="0"/>
              </a:rPr>
              <a:t> en una tercera parte de los puntos señalados y el incremento del número de Grandes Consumidores en los últimos años impide lograr los objetivos mencionados. </a:t>
            </a:r>
            <a:endParaRPr lang="en-US" sz="2000" dirty="0">
              <a:latin typeface="Century Gothic" pitchFamily="34" charset="0"/>
            </a:endParaRPr>
          </a:p>
          <a:p>
            <a:pPr>
              <a:buNone/>
            </a:pPr>
            <a:r>
              <a:rPr lang="es-CO" sz="2000" dirty="0" smtClean="0">
                <a:latin typeface="Century Gothic" pitchFamily="34" charset="0"/>
              </a:rPr>
              <a:t>	Con </a:t>
            </a:r>
            <a:r>
              <a:rPr lang="es-CO" sz="2000" dirty="0">
                <a:latin typeface="Century Gothic" pitchFamily="34" charset="0"/>
              </a:rPr>
              <a:t>base en lo anterior a finales del año 2011 el Consejo Nacional de Operación de Gas Natural </a:t>
            </a:r>
            <a:r>
              <a:rPr lang="es-CO" sz="2000" dirty="0" err="1">
                <a:latin typeface="Century Gothic" pitchFamily="34" charset="0"/>
              </a:rPr>
              <a:t>CNOGas</a:t>
            </a:r>
            <a:r>
              <a:rPr lang="es-CO" sz="2000" dirty="0">
                <a:latin typeface="Century Gothic" pitchFamily="34" charset="0"/>
              </a:rPr>
              <a:t> presentó a consideración de la CREG, una propuesta de desarrollo regulatorio tendiente a hacer  obligatorio el uso de la </a:t>
            </a:r>
            <a:r>
              <a:rPr lang="es-CO" sz="2000" dirty="0" err="1">
                <a:latin typeface="Century Gothic" pitchFamily="34" charset="0"/>
              </a:rPr>
              <a:t>Telemedición</a:t>
            </a:r>
            <a:r>
              <a:rPr lang="es-CO" sz="2000" dirty="0">
                <a:latin typeface="Century Gothic" pitchFamily="34" charset="0"/>
              </a:rPr>
              <a:t> en Puntos de Entrada de campos de producción, Puntos de Salida de Grandes Consumidores y Puntos de Transferencia entre Sistemas de Transporte.</a:t>
            </a:r>
            <a:endParaRPr lang="en-US" sz="2000" dirty="0">
              <a:latin typeface="Century Gothic" pitchFamily="34" charset="0"/>
            </a:endParaRPr>
          </a:p>
          <a:p>
            <a:pPr>
              <a:buNone/>
            </a:pPr>
            <a:r>
              <a:rPr lang="es-CO" sz="2000" dirty="0" smtClean="0">
                <a:latin typeface="Century Gothic" pitchFamily="34" charset="0"/>
              </a:rPr>
              <a:t>	En </a:t>
            </a:r>
            <a:r>
              <a:rPr lang="es-CO" sz="2000" dirty="0">
                <a:latin typeface="Century Gothic" pitchFamily="34" charset="0"/>
              </a:rPr>
              <a:t>respuesta a la propuesta formulada por el Consejo, la CREG solicitó un estudio de costos que incluya a usuarios industriales y el </a:t>
            </a:r>
            <a:r>
              <a:rPr lang="es-CO" sz="2000" dirty="0" smtClean="0">
                <a:latin typeface="Century Gothic" pitchFamily="34" charset="0"/>
              </a:rPr>
              <a:t>GNV.</a:t>
            </a:r>
            <a:endParaRPr lang="en-US" sz="2000" dirty="0">
              <a:latin typeface="Century Gothic" pitchFamily="34" charset="0"/>
            </a:endParaRPr>
          </a:p>
        </p:txBody>
      </p:sp>
      <p:sp>
        <p:nvSpPr>
          <p:cNvPr id="4" name="1 Título"/>
          <p:cNvSpPr>
            <a:spLocks noGrp="1"/>
          </p:cNvSpPr>
          <p:nvPr>
            <p:ph type="title"/>
          </p:nvPr>
        </p:nvSpPr>
        <p:spPr/>
        <p:txBody>
          <a:bodyPr>
            <a:normAutofit/>
          </a:bodyPr>
          <a:lstStyle/>
          <a:p>
            <a:pPr lvl="0"/>
            <a:r>
              <a:rPr lang="es-CO" sz="3000" b="1" dirty="0" smtClean="0">
                <a:latin typeface="Century Gothic" pitchFamily="34" charset="0"/>
              </a:rPr>
              <a:t>ANTECEDENTES</a:t>
            </a:r>
            <a:endParaRPr lang="en-US" sz="3000" dirty="0">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85794"/>
            <a:ext cx="8229600" cy="5715040"/>
          </a:xfrm>
        </p:spPr>
        <p:txBody>
          <a:bodyPr>
            <a:noAutofit/>
          </a:bodyPr>
          <a:lstStyle/>
          <a:p>
            <a:pPr>
              <a:buNone/>
            </a:pPr>
            <a:r>
              <a:rPr lang="es-CO" sz="1800" dirty="0" smtClean="0">
                <a:latin typeface="Century Gothic" pitchFamily="34" charset="0"/>
              </a:rPr>
              <a:t>	Igualmente con el animo de integrar el manejo de los energéticos, se busca utilizar la </a:t>
            </a:r>
            <a:r>
              <a:rPr lang="es-CO" sz="1800" dirty="0" err="1" smtClean="0">
                <a:latin typeface="Century Gothic" pitchFamily="34" charset="0"/>
              </a:rPr>
              <a:t>telemedida</a:t>
            </a:r>
            <a:r>
              <a:rPr lang="es-CO" sz="1800" dirty="0" smtClean="0">
                <a:latin typeface="Century Gothic" pitchFamily="34" charset="0"/>
              </a:rPr>
              <a:t> del sector eléctrico para </a:t>
            </a:r>
            <a:r>
              <a:rPr lang="es-CO" sz="1800" dirty="0" err="1" smtClean="0">
                <a:latin typeface="Century Gothic" pitchFamily="34" charset="0"/>
              </a:rPr>
              <a:t>telemedir</a:t>
            </a:r>
            <a:r>
              <a:rPr lang="es-CO" sz="1800" dirty="0" smtClean="0">
                <a:latin typeface="Century Gothic" pitchFamily="34" charset="0"/>
              </a:rPr>
              <a:t> el consumo del gas natural. </a:t>
            </a:r>
          </a:p>
          <a:p>
            <a:pPr>
              <a:buNone/>
            </a:pPr>
            <a:r>
              <a:rPr lang="es-CO" sz="1800" dirty="0" smtClean="0">
                <a:latin typeface="Century Gothic" pitchFamily="34" charset="0"/>
              </a:rPr>
              <a:t>Existen experiencias particulares de empresas que han integrado el sistema con resultados exitosos. Técnicamente se puede realizar con unos costos racionales y razonables; pero es importante definir y dar claridad al tema legal y administrativo.</a:t>
            </a:r>
          </a:p>
          <a:p>
            <a:pPr>
              <a:buNone/>
            </a:pPr>
            <a:r>
              <a:rPr lang="es-CO" sz="1800" dirty="0" smtClean="0">
                <a:latin typeface="Century Gothic" pitchFamily="34" charset="0"/>
              </a:rPr>
              <a:t>Uno de los grandes problemas observados es la calidad en la transmisión de datos, los cuales hacen que los sistemas tengan un grado de confiabilidad.</a:t>
            </a:r>
          </a:p>
          <a:p>
            <a:pPr>
              <a:buNone/>
            </a:pPr>
            <a:r>
              <a:rPr lang="es-CO" sz="1800" dirty="0" smtClean="0">
                <a:latin typeface="Century Gothic" pitchFamily="34" charset="0"/>
              </a:rPr>
              <a:t>De todos los sistemas el mas usado por sus costos y proyección de mejora es el GPRS (celulares), su confiabilidad es de un 65% aproximadamente, este sistema se congestiona, se cae, no es seguro, presenta interferencias ruidos que ocasionan recolección de la información demorada. Sin embargo las empresas prestadoras de este servicio tienen el compromiso de mejorar su calidad de transmisión y dentro del mismo se recomienda usar </a:t>
            </a:r>
            <a:r>
              <a:rPr lang="es-CO" sz="1800" dirty="0" err="1" smtClean="0">
                <a:latin typeface="Century Gothic" pitchFamily="34" charset="0"/>
              </a:rPr>
              <a:t>moden</a:t>
            </a:r>
            <a:r>
              <a:rPr lang="es-CO" sz="1800" dirty="0" smtClean="0">
                <a:latin typeface="Century Gothic" pitchFamily="34" charset="0"/>
              </a:rPr>
              <a:t> robustos con tecnología 4G  </a:t>
            </a:r>
            <a:endParaRPr lang="en-US" sz="1800" dirty="0">
              <a:latin typeface="Century Gothic" pitchFamily="34" charset="0"/>
            </a:endParaRPr>
          </a:p>
        </p:txBody>
      </p:sp>
      <p:sp>
        <p:nvSpPr>
          <p:cNvPr id="4" name="1 Título"/>
          <p:cNvSpPr>
            <a:spLocks noGrp="1"/>
          </p:cNvSpPr>
          <p:nvPr>
            <p:ph type="title"/>
          </p:nvPr>
        </p:nvSpPr>
        <p:spPr>
          <a:xfrm>
            <a:off x="457200" y="274638"/>
            <a:ext cx="8229600" cy="511156"/>
          </a:xfrm>
        </p:spPr>
        <p:txBody>
          <a:bodyPr>
            <a:normAutofit fontScale="90000"/>
          </a:bodyPr>
          <a:lstStyle/>
          <a:p>
            <a:pPr lvl="0"/>
            <a:r>
              <a:rPr lang="es-CO" sz="3000" b="1" dirty="0" smtClean="0">
                <a:latin typeface="Century Gothic" pitchFamily="34" charset="0"/>
              </a:rPr>
              <a:t>ANTECEDENTES</a:t>
            </a:r>
            <a:endParaRPr lang="en-US" sz="3000" dirty="0">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85794"/>
            <a:ext cx="8229600" cy="5715040"/>
          </a:xfrm>
        </p:spPr>
        <p:txBody>
          <a:bodyPr>
            <a:noAutofit/>
          </a:bodyPr>
          <a:lstStyle/>
          <a:p>
            <a:pPr>
              <a:buNone/>
            </a:pPr>
            <a:r>
              <a:rPr lang="es-CO" sz="2000" dirty="0" smtClean="0">
                <a:latin typeface="Century Gothic" pitchFamily="34" charset="0"/>
              </a:rPr>
              <a:t>	Dentro de los </a:t>
            </a:r>
            <a:r>
              <a:rPr lang="es-CO" sz="2000" dirty="0" err="1" smtClean="0">
                <a:latin typeface="Century Gothic" pitchFamily="34" charset="0"/>
              </a:rPr>
              <a:t>moden</a:t>
            </a:r>
            <a:r>
              <a:rPr lang="es-CO" sz="2000" dirty="0" smtClean="0">
                <a:latin typeface="Century Gothic" pitchFamily="34" charset="0"/>
              </a:rPr>
              <a:t> podemos usar los ROBICON, MULTITECH o tecnología Colombiana ECCEL o P&amp;Q.</a:t>
            </a:r>
          </a:p>
          <a:p>
            <a:pPr>
              <a:buNone/>
            </a:pPr>
            <a:r>
              <a:rPr lang="es-CO" sz="2000" dirty="0" smtClean="0">
                <a:latin typeface="Century Gothic" pitchFamily="34" charset="0"/>
              </a:rPr>
              <a:t>Haciendo un listado de los sistemas de transmisión tenemos en su orden de confiabilidad los siguientes:</a:t>
            </a:r>
          </a:p>
          <a:p>
            <a:pPr>
              <a:buNone/>
            </a:pPr>
            <a:endParaRPr lang="es-CO" sz="2000" dirty="0" smtClean="0">
              <a:latin typeface="Century Gothic" pitchFamily="34" charset="0"/>
            </a:endParaRPr>
          </a:p>
          <a:p>
            <a:pPr lvl="1">
              <a:buNone/>
            </a:pPr>
            <a:r>
              <a:rPr lang="es-CO" sz="2000" dirty="0" smtClean="0">
                <a:latin typeface="Century Gothic" pitchFamily="34" charset="0"/>
              </a:rPr>
              <a:t>SATELITE:       costoso pero eficiente</a:t>
            </a:r>
          </a:p>
          <a:p>
            <a:pPr lvl="1">
              <a:buNone/>
            </a:pPr>
            <a:r>
              <a:rPr lang="es-CO" sz="2000" dirty="0" smtClean="0">
                <a:latin typeface="Century Gothic" pitchFamily="34" charset="0"/>
              </a:rPr>
              <a:t>FIBRA OPTICA: baja cobertura, eficiente en un 80%, costoso</a:t>
            </a:r>
          </a:p>
          <a:p>
            <a:pPr lvl="1">
              <a:buNone/>
            </a:pPr>
            <a:r>
              <a:rPr lang="es-CO" sz="2000" dirty="0" smtClean="0">
                <a:latin typeface="Century Gothic" pitchFamily="34" charset="0"/>
              </a:rPr>
              <a:t>GPRS: bajo costo, eficiente en un 65%, mejorando, buena cobertura</a:t>
            </a:r>
          </a:p>
          <a:p>
            <a:pPr lvl="1">
              <a:buNone/>
            </a:pPr>
            <a:r>
              <a:rPr lang="es-CO" sz="2000" dirty="0" smtClean="0">
                <a:latin typeface="Century Gothic" pitchFamily="34" charset="0"/>
              </a:rPr>
              <a:t>TELEFONO FIJO: bajo costo, eficiente en un 50%, buena cobertura</a:t>
            </a:r>
          </a:p>
          <a:p>
            <a:pPr lvl="1">
              <a:buNone/>
            </a:pPr>
            <a:r>
              <a:rPr lang="es-CO" sz="2000" dirty="0" smtClean="0">
                <a:latin typeface="Century Gothic" pitchFamily="34" charset="0"/>
              </a:rPr>
              <a:t>RADIOFRECUENCIA: poco eficiente, costo de mantenimiento alto, permisos.</a:t>
            </a:r>
          </a:p>
          <a:p>
            <a:pPr>
              <a:buNone/>
            </a:pPr>
            <a:endParaRPr lang="en-US" sz="2000" dirty="0">
              <a:latin typeface="Century Gothic" pitchFamily="34" charset="0"/>
            </a:endParaRPr>
          </a:p>
        </p:txBody>
      </p:sp>
      <p:sp>
        <p:nvSpPr>
          <p:cNvPr id="4" name="1 Título"/>
          <p:cNvSpPr>
            <a:spLocks noGrp="1"/>
          </p:cNvSpPr>
          <p:nvPr>
            <p:ph type="title"/>
          </p:nvPr>
        </p:nvSpPr>
        <p:spPr>
          <a:xfrm>
            <a:off x="457200" y="274638"/>
            <a:ext cx="8229600" cy="511156"/>
          </a:xfrm>
        </p:spPr>
        <p:txBody>
          <a:bodyPr>
            <a:normAutofit fontScale="90000"/>
          </a:bodyPr>
          <a:lstStyle/>
          <a:p>
            <a:pPr lvl="0"/>
            <a:r>
              <a:rPr lang="es-CO" sz="3000" b="1" dirty="0" smtClean="0">
                <a:latin typeface="Century Gothic" pitchFamily="34" charset="0"/>
              </a:rPr>
              <a:t>ANTECEDENTES</a:t>
            </a:r>
            <a:endParaRPr lang="en-US" sz="3000" dirty="0">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buClr>
                <a:schemeClr val="accent5"/>
              </a:buClr>
            </a:pPr>
            <a:r>
              <a:rPr lang="es-CO" sz="3000" dirty="0">
                <a:latin typeface="Century Gothic" pitchFamily="34" charset="0"/>
              </a:rPr>
              <a:t>Qué elementos hacen parte su sistema de telemetría</a:t>
            </a:r>
            <a:endParaRPr lang="en-US" sz="3000" dirty="0">
              <a:latin typeface="Century Gothic" pitchFamily="34" charset="0"/>
            </a:endParaRPr>
          </a:p>
        </p:txBody>
      </p:sp>
      <p:sp>
        <p:nvSpPr>
          <p:cNvPr id="3" name="2 Marcador de contenido"/>
          <p:cNvSpPr>
            <a:spLocks noGrp="1"/>
          </p:cNvSpPr>
          <p:nvPr>
            <p:ph sz="half" idx="1"/>
          </p:nvPr>
        </p:nvSpPr>
        <p:spPr>
          <a:xfrm>
            <a:off x="457200" y="1600200"/>
            <a:ext cx="7901014" cy="4525963"/>
          </a:xfrm>
        </p:spPr>
        <p:txBody>
          <a:bodyPr>
            <a:noAutofit/>
          </a:bodyPr>
          <a:lstStyle/>
          <a:p>
            <a:pPr lvl="0"/>
            <a:r>
              <a:rPr lang="es-CO" sz="2000" dirty="0" smtClean="0">
                <a:latin typeface="Century Gothic" pitchFamily="34" charset="0"/>
              </a:rPr>
              <a:t>Corrector, Transductor</a:t>
            </a:r>
          </a:p>
          <a:p>
            <a:pPr lvl="0">
              <a:buNone/>
            </a:pPr>
            <a:endParaRPr lang="es-CO" sz="2000" dirty="0" smtClean="0">
              <a:latin typeface="Century Gothic" pitchFamily="34" charset="0"/>
            </a:endParaRPr>
          </a:p>
          <a:p>
            <a:pPr lvl="0"/>
            <a:r>
              <a:rPr lang="es-CO" sz="2000" dirty="0" smtClean="0">
                <a:latin typeface="Century Gothic" pitchFamily="34" charset="0"/>
              </a:rPr>
              <a:t>Unidad Terminal remota:</a:t>
            </a:r>
          </a:p>
          <a:p>
            <a:pPr lvl="1">
              <a:buClr>
                <a:schemeClr val="tx2">
                  <a:lumMod val="75000"/>
                </a:schemeClr>
              </a:buClr>
              <a:buFont typeface="Wingdings" pitchFamily="2" charset="2"/>
              <a:buChar char="v"/>
            </a:pPr>
            <a:r>
              <a:rPr lang="es-CO" sz="2000" dirty="0" smtClean="0">
                <a:latin typeface="Century Gothic" pitchFamily="34" charset="0"/>
              </a:rPr>
              <a:t>Panel Solar 55 </a:t>
            </a:r>
            <a:r>
              <a:rPr lang="es-CO" sz="2000" dirty="0" err="1" smtClean="0">
                <a:latin typeface="Century Gothic" pitchFamily="34" charset="0"/>
              </a:rPr>
              <a:t>watts</a:t>
            </a:r>
            <a:r>
              <a:rPr lang="es-CO" sz="2000" dirty="0" smtClean="0">
                <a:latin typeface="Century Gothic" pitchFamily="34" charset="0"/>
              </a:rPr>
              <a:t>, 12 Volts.  Otra fuente (Red pública, UPS)</a:t>
            </a:r>
          </a:p>
          <a:p>
            <a:pPr lvl="1">
              <a:buClr>
                <a:schemeClr val="tx2">
                  <a:lumMod val="75000"/>
                </a:schemeClr>
              </a:buClr>
              <a:buFont typeface="Wingdings" pitchFamily="2" charset="2"/>
              <a:buChar char="v"/>
            </a:pPr>
            <a:r>
              <a:rPr lang="es-CO" sz="2000" dirty="0" smtClean="0">
                <a:latin typeface="Century Gothic" pitchFamily="34" charset="0"/>
              </a:rPr>
              <a:t>Batería 40 Ah, 12 Volts. Otra fuente</a:t>
            </a:r>
          </a:p>
          <a:p>
            <a:pPr lvl="1">
              <a:buClr>
                <a:schemeClr val="tx2">
                  <a:lumMod val="75000"/>
                </a:schemeClr>
              </a:buClr>
              <a:buFont typeface="Wingdings" pitchFamily="2" charset="2"/>
              <a:buChar char="v"/>
            </a:pPr>
            <a:r>
              <a:rPr lang="es-CO" sz="2000" dirty="0" smtClean="0">
                <a:latin typeface="Century Gothic" pitchFamily="34" charset="0"/>
              </a:rPr>
              <a:t>Regulador de voltaje </a:t>
            </a:r>
          </a:p>
          <a:p>
            <a:pPr lvl="1">
              <a:buClr>
                <a:schemeClr val="tx2">
                  <a:lumMod val="75000"/>
                </a:schemeClr>
              </a:buClr>
              <a:buFont typeface="Wingdings" pitchFamily="2" charset="2"/>
              <a:buChar char="v"/>
            </a:pPr>
            <a:r>
              <a:rPr lang="es-CO" sz="2000" dirty="0" smtClean="0">
                <a:latin typeface="Century Gothic" pitchFamily="34" charset="0"/>
              </a:rPr>
              <a:t>Gabinete para los equipos </a:t>
            </a:r>
          </a:p>
          <a:p>
            <a:pPr lvl="1">
              <a:buClr>
                <a:schemeClr val="tx2">
                  <a:lumMod val="75000"/>
                </a:schemeClr>
              </a:buClr>
              <a:buFont typeface="Wingdings" pitchFamily="2" charset="2"/>
              <a:buChar char="v"/>
            </a:pPr>
            <a:r>
              <a:rPr lang="es-CO" sz="2000" dirty="0" smtClean="0">
                <a:latin typeface="Century Gothic" pitchFamily="34" charset="0"/>
              </a:rPr>
              <a:t>Medio de comunicación </a:t>
            </a:r>
          </a:p>
          <a:p>
            <a:pPr lvl="1">
              <a:buClr>
                <a:schemeClr val="tx2">
                  <a:lumMod val="75000"/>
                </a:schemeClr>
              </a:buClr>
              <a:buFont typeface="Wingdings" pitchFamily="2" charset="2"/>
              <a:buChar char="v"/>
            </a:pPr>
            <a:r>
              <a:rPr lang="es-CO" sz="2000" dirty="0" smtClean="0">
                <a:latin typeface="Century Gothic" pitchFamily="34" charset="0"/>
              </a:rPr>
              <a:t>Antena </a:t>
            </a:r>
          </a:p>
          <a:p>
            <a:pPr lvl="1">
              <a:buClr>
                <a:schemeClr val="tx2">
                  <a:lumMod val="75000"/>
                </a:schemeClr>
              </a:buClr>
              <a:buFont typeface="Wingdings" pitchFamily="2" charset="2"/>
              <a:buChar char="v"/>
            </a:pPr>
            <a:r>
              <a:rPr lang="es-CO" sz="2000" dirty="0" smtClean="0">
                <a:latin typeface="Century Gothic" pitchFamily="34" charset="0"/>
              </a:rPr>
              <a:t>Soportes para antena y panel</a:t>
            </a:r>
          </a:p>
          <a:p>
            <a:pPr lvl="0">
              <a:buNone/>
            </a:pPr>
            <a:endParaRPr lang="en-US" sz="2000" dirty="0">
              <a:latin typeface="Century Gothic"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00034" y="428604"/>
            <a:ext cx="8229600" cy="1143000"/>
          </a:xfrm>
        </p:spPr>
        <p:txBody>
          <a:bodyPr>
            <a:normAutofit/>
          </a:bodyPr>
          <a:lstStyle/>
          <a:p>
            <a:pPr>
              <a:buClr>
                <a:schemeClr val="accent5"/>
              </a:buClr>
            </a:pPr>
            <a:r>
              <a:rPr lang="es-CO" sz="3000" dirty="0">
                <a:latin typeface="Century Gothic" pitchFamily="34" charset="0"/>
              </a:rPr>
              <a:t>Qué elementos hacen parte su sistema de telemetría</a:t>
            </a:r>
            <a:endParaRPr lang="en-US" sz="3000" dirty="0">
              <a:latin typeface="Century Gothic" pitchFamily="34" charset="0"/>
            </a:endParaRPr>
          </a:p>
        </p:txBody>
      </p:sp>
      <p:sp>
        <p:nvSpPr>
          <p:cNvPr id="8" name="7 Marcador de contenido"/>
          <p:cNvSpPr>
            <a:spLocks noGrp="1"/>
          </p:cNvSpPr>
          <p:nvPr>
            <p:ph idx="1"/>
          </p:nvPr>
        </p:nvSpPr>
        <p:spPr>
          <a:xfrm>
            <a:off x="457200" y="1600200"/>
            <a:ext cx="8229600" cy="4972072"/>
          </a:xfrm>
        </p:spPr>
        <p:txBody>
          <a:bodyPr>
            <a:noAutofit/>
          </a:bodyPr>
          <a:lstStyle/>
          <a:p>
            <a:pPr lvl="0"/>
            <a:r>
              <a:rPr lang="es-CO" sz="2000" dirty="0" smtClean="0">
                <a:latin typeface="Century Gothic" pitchFamily="34" charset="0"/>
              </a:rPr>
              <a:t>El Medio de Transmisión – sistema de comunicación </a:t>
            </a:r>
          </a:p>
          <a:p>
            <a:pPr lvl="1">
              <a:buClr>
                <a:schemeClr val="tx2">
                  <a:lumMod val="75000"/>
                </a:schemeClr>
              </a:buClr>
              <a:buFont typeface="Wingdings" pitchFamily="2" charset="2"/>
              <a:buChar char="v"/>
            </a:pPr>
            <a:r>
              <a:rPr lang="es-CO" sz="2000" dirty="0" smtClean="0">
                <a:latin typeface="Century Gothic" pitchFamily="34" charset="0"/>
              </a:rPr>
              <a:t>Redes de cable dedicadas buses de campo, redes de área local, </a:t>
            </a:r>
          </a:p>
          <a:p>
            <a:pPr lvl="1">
              <a:buClr>
                <a:schemeClr val="tx2">
                  <a:lumMod val="75000"/>
                </a:schemeClr>
              </a:buClr>
              <a:buFont typeface="Wingdings" pitchFamily="2" charset="2"/>
              <a:buChar char="v"/>
            </a:pPr>
            <a:r>
              <a:rPr lang="es-CO" sz="2000" dirty="0" smtClean="0">
                <a:latin typeface="Century Gothic" pitchFamily="34" charset="0"/>
              </a:rPr>
              <a:t>Redes de cable públicas (RTB, RDSI,ADS) </a:t>
            </a:r>
          </a:p>
          <a:p>
            <a:pPr lvl="1">
              <a:buClr>
                <a:schemeClr val="tx2">
                  <a:lumMod val="75000"/>
                </a:schemeClr>
              </a:buClr>
              <a:buFont typeface="Wingdings" pitchFamily="2" charset="2"/>
              <a:buChar char="v"/>
            </a:pPr>
            <a:r>
              <a:rPr lang="es-CO" sz="2000" dirty="0" smtClean="0">
                <a:latin typeface="Century Gothic" pitchFamily="34" charset="0"/>
              </a:rPr>
              <a:t>Fibra óptica </a:t>
            </a:r>
          </a:p>
          <a:p>
            <a:pPr lvl="1">
              <a:buClr>
                <a:schemeClr val="tx2">
                  <a:lumMod val="75000"/>
                </a:schemeClr>
              </a:buClr>
              <a:buFont typeface="Wingdings" pitchFamily="2" charset="2"/>
              <a:buChar char="v"/>
            </a:pPr>
            <a:r>
              <a:rPr lang="es-CO" sz="2000" dirty="0" smtClean="0">
                <a:latin typeface="Century Gothic" pitchFamily="34" charset="0"/>
              </a:rPr>
              <a:t>Radio (VHF, UHF) </a:t>
            </a:r>
          </a:p>
          <a:p>
            <a:pPr lvl="1">
              <a:buClr>
                <a:schemeClr val="tx2">
                  <a:lumMod val="75000"/>
                </a:schemeClr>
              </a:buClr>
              <a:buFont typeface="Wingdings" pitchFamily="2" charset="2"/>
              <a:buChar char="v"/>
            </a:pPr>
            <a:r>
              <a:rPr lang="es-CO" sz="2000" dirty="0" smtClean="0">
                <a:latin typeface="Century Gothic" pitchFamily="34" charset="0"/>
              </a:rPr>
              <a:t>Telefonía móvil (GSM, GPRS, UMTS) </a:t>
            </a:r>
          </a:p>
          <a:p>
            <a:pPr lvl="1">
              <a:buClr>
                <a:schemeClr val="tx2">
                  <a:lumMod val="75000"/>
                </a:schemeClr>
              </a:buClr>
              <a:buFont typeface="Wingdings" pitchFamily="2" charset="2"/>
              <a:buChar char="v"/>
            </a:pPr>
            <a:r>
              <a:rPr lang="es-CO" sz="2000" dirty="0" smtClean="0">
                <a:latin typeface="Century Gothic" pitchFamily="34" charset="0"/>
              </a:rPr>
              <a:t>Radio-Microondas </a:t>
            </a:r>
          </a:p>
          <a:p>
            <a:pPr lvl="1">
              <a:buClr>
                <a:schemeClr val="tx2">
                  <a:lumMod val="75000"/>
                </a:schemeClr>
              </a:buClr>
              <a:buFont typeface="Wingdings" pitchFamily="2" charset="2"/>
              <a:buChar char="v"/>
            </a:pPr>
            <a:r>
              <a:rPr lang="es-CO" sz="2000" dirty="0" smtClean="0">
                <a:latin typeface="Century Gothic" pitchFamily="34" charset="0"/>
              </a:rPr>
              <a:t>Internet </a:t>
            </a:r>
          </a:p>
          <a:p>
            <a:pPr lvl="1">
              <a:buClr>
                <a:schemeClr val="tx2">
                  <a:lumMod val="75000"/>
                </a:schemeClr>
              </a:buClr>
              <a:buFont typeface="Wingdings" pitchFamily="2" charset="2"/>
              <a:buChar char="v"/>
            </a:pPr>
            <a:r>
              <a:rPr lang="es-CO" sz="2000" dirty="0" smtClean="0">
                <a:latin typeface="Century Gothic" pitchFamily="34" charset="0"/>
              </a:rPr>
              <a:t>Satélite (geoestacionarios: INMARSAT, de baja órbita: ORBCOMM </a:t>
            </a:r>
          </a:p>
          <a:p>
            <a:pPr lvl="1">
              <a:buClr>
                <a:schemeClr val="tx2">
                  <a:lumMod val="75000"/>
                </a:schemeClr>
              </a:buClr>
              <a:buFont typeface="Wingdings" pitchFamily="2" charset="2"/>
              <a:buChar char="v"/>
            </a:pPr>
            <a:endParaRPr lang="es-CO" sz="2000" dirty="0" smtClean="0">
              <a:latin typeface="Century Gothic" pitchFamily="34" charset="0"/>
            </a:endParaRPr>
          </a:p>
          <a:p>
            <a:pPr lvl="0"/>
            <a:r>
              <a:rPr lang="es-CO" sz="2000" dirty="0" smtClean="0">
                <a:latin typeface="Century Gothic" pitchFamily="34" charset="0"/>
              </a:rPr>
              <a:t>El Receptor. Centro de recepción de datos</a:t>
            </a:r>
          </a:p>
          <a:p>
            <a:pPr lvl="0">
              <a:buNone/>
            </a:pPr>
            <a:r>
              <a:rPr lang="es-CO" sz="2000" dirty="0" smtClean="0">
                <a:latin typeface="Century Gothic" pitchFamily="34" charset="0"/>
              </a:rPr>
              <a:t> </a:t>
            </a:r>
          </a:p>
          <a:p>
            <a:endParaRPr lang="es-CO" sz="2000" dirty="0">
              <a:latin typeface="Century Gothic"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varios004.jpg"/>
          <p:cNvPicPr>
            <a:picLocks noGrp="1" noChangeAspect="1"/>
          </p:cNvPicPr>
          <p:nvPr>
            <p:ph sz="half" idx="1"/>
          </p:nvPr>
        </p:nvPicPr>
        <p:blipFill>
          <a:blip r:embed="rId2"/>
          <a:stretch>
            <a:fillRect/>
          </a:stretch>
        </p:blipFill>
        <p:spPr>
          <a:xfrm>
            <a:off x="457200" y="2214554"/>
            <a:ext cx="4038600" cy="3143272"/>
          </a:xfrm>
          <a:prstGeom prst="rect">
            <a:avLst/>
          </a:prstGeom>
          <a:ln>
            <a:noFill/>
          </a:ln>
          <a:effectLst>
            <a:outerShdw blurRad="292100" dist="139700" dir="2700000" algn="tl" rotWithShape="0">
              <a:srgbClr val="333333">
                <a:alpha val="65000"/>
              </a:srgbClr>
            </a:outerShdw>
          </a:effectLst>
        </p:spPr>
      </p:pic>
      <p:pic>
        <p:nvPicPr>
          <p:cNvPr id="6" name="5 Marcador de contenido" descr="varios006.jpg"/>
          <p:cNvPicPr>
            <a:picLocks noGrp="1" noChangeAspect="1"/>
          </p:cNvPicPr>
          <p:nvPr>
            <p:ph sz="half" idx="2"/>
          </p:nvPr>
        </p:nvPicPr>
        <p:blipFill>
          <a:blip r:embed="rId3" cstate="print"/>
          <a:stretch>
            <a:fillRect/>
          </a:stretch>
        </p:blipFill>
        <p:spPr>
          <a:xfrm>
            <a:off x="4648200" y="2143037"/>
            <a:ext cx="4038600" cy="3440289"/>
          </a:xfrm>
          <a:prstGeom prst="rect">
            <a:avLst/>
          </a:prstGeom>
          <a:ln>
            <a:noFill/>
          </a:ln>
          <a:effectLst>
            <a:outerShdw blurRad="292100" dist="139700" dir="2700000" algn="tl" rotWithShape="0">
              <a:srgbClr val="333333">
                <a:alpha val="65000"/>
              </a:srgbClr>
            </a:outerShdw>
          </a:effectLst>
        </p:spPr>
      </p:pic>
      <p:sp>
        <p:nvSpPr>
          <p:cNvPr id="7" name="1 Título"/>
          <p:cNvSpPr>
            <a:spLocks noGrp="1"/>
          </p:cNvSpPr>
          <p:nvPr>
            <p:ph type="title"/>
          </p:nvPr>
        </p:nvSpPr>
        <p:spPr/>
        <p:txBody>
          <a:bodyPr>
            <a:normAutofit/>
          </a:bodyPr>
          <a:lstStyle/>
          <a:p>
            <a:pPr lvl="0"/>
            <a:r>
              <a:rPr lang="es-CO" sz="3000" dirty="0" smtClean="0">
                <a:latin typeface="Century Gothic" pitchFamily="34" charset="0"/>
              </a:rPr>
              <a:t>Corrector, Transductor</a:t>
            </a:r>
            <a:endParaRPr lang="en-US" sz="3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462</Words>
  <Application>Microsoft Office PowerPoint</Application>
  <PresentationFormat>Presentación en pantalla (4:3)</PresentationFormat>
  <Paragraphs>74</Paragraphs>
  <Slides>27</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27</vt:i4>
      </vt:variant>
    </vt:vector>
  </HeadingPairs>
  <TitlesOfParts>
    <vt:vector size="31" baseType="lpstr">
      <vt:lpstr>Tema de Office</vt:lpstr>
      <vt:lpstr>Hoja de cálculo</vt:lpstr>
      <vt:lpstr>Acrobat Document</vt:lpstr>
      <vt:lpstr>Hoja de cálculo de Microsoft Office Excel</vt:lpstr>
      <vt:lpstr>Diapositiva 1</vt:lpstr>
      <vt:lpstr>OBJETIVO</vt:lpstr>
      <vt:lpstr>ANTECEDENTES</vt:lpstr>
      <vt:lpstr>ANTECEDENTES</vt:lpstr>
      <vt:lpstr>ANTECEDENTES</vt:lpstr>
      <vt:lpstr>ANTECEDENTES</vt:lpstr>
      <vt:lpstr>Qué elementos hacen parte su sistema de telemetría</vt:lpstr>
      <vt:lpstr>Qué elementos hacen parte su sistema de telemetría</vt:lpstr>
      <vt:lpstr>Corrector, Transductor</vt:lpstr>
      <vt:lpstr>Diapositiva 10</vt:lpstr>
      <vt:lpstr>Diapositiva 11</vt:lpstr>
      <vt:lpstr>Diapositiva 12</vt:lpstr>
      <vt:lpstr>Diapositiva 13</vt:lpstr>
      <vt:lpstr>PANEL SOLAR </vt:lpstr>
      <vt:lpstr>Reguladores de carga</vt:lpstr>
      <vt:lpstr>BATERIAS</vt:lpstr>
      <vt:lpstr>CARACTERÍSTICAS BATERIA</vt:lpstr>
      <vt:lpstr>ANTENA OMNIDIRECCIONAL</vt:lpstr>
      <vt:lpstr>ANTENA YAGUI </vt:lpstr>
      <vt:lpstr>ANTENA CPE - OMNI</vt:lpstr>
      <vt:lpstr>ANTENA YAGUI WIFI</vt:lpstr>
      <vt:lpstr>TELEMETRIA</vt:lpstr>
      <vt:lpstr>TELEMETRIA INDUSTRIAL</vt:lpstr>
      <vt:lpstr>TELEMETRIA Y SUS COMPONENTES</vt:lpstr>
      <vt:lpstr>Unidad Terminal remota</vt:lpstr>
      <vt:lpstr>El Medio de Transmisión – sistema de comunicación</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FERNANDO</cp:lastModifiedBy>
  <cp:revision>103</cp:revision>
  <dcterms:created xsi:type="dcterms:W3CDTF">2012-07-24T15:18:32Z</dcterms:created>
  <dcterms:modified xsi:type="dcterms:W3CDTF">2012-10-12T14:17:23Z</dcterms:modified>
</cp:coreProperties>
</file>